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CB81C-57D3-8846-8248-CFB7177EE9F7}" type="doc">
      <dgm:prSet loTypeId="urn:microsoft.com/office/officeart/2008/layout/RadialCluster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714C51B-2ED7-5E40-AEFF-6C295FB91FC9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mtClean="0">
              <a:solidFill>
                <a:schemeClr val="bg1"/>
              </a:solidFill>
            </a:rPr>
            <a:t>Classroom Experience</a:t>
          </a:r>
          <a:endParaRPr lang="en-US">
            <a:solidFill>
              <a:schemeClr val="bg1"/>
            </a:solidFill>
          </a:endParaRPr>
        </a:p>
      </dgm:t>
    </dgm:pt>
    <dgm:pt modelId="{AC1A6377-AB43-C047-AB08-BA019A7B86BA}" type="parTrans" cxnId="{55991477-FD61-0444-A376-DFDD5F00A58A}">
      <dgm:prSet/>
      <dgm:spPr/>
      <dgm:t>
        <a:bodyPr/>
        <a:lstStyle/>
        <a:p>
          <a:endParaRPr lang="en-US"/>
        </a:p>
      </dgm:t>
    </dgm:pt>
    <dgm:pt modelId="{E09F793C-D533-0746-B208-B09860D9CDE6}" type="sibTrans" cxnId="{55991477-FD61-0444-A376-DFDD5F00A58A}">
      <dgm:prSet/>
      <dgm:spPr/>
      <dgm:t>
        <a:bodyPr/>
        <a:lstStyle/>
        <a:p>
          <a:endParaRPr lang="en-US"/>
        </a:p>
      </dgm:t>
    </dgm:pt>
    <dgm:pt modelId="{5CB289DE-D983-2542-A5F6-09CE7CD2AF1C}">
      <dgm:prSet phldrT="[Text]"/>
      <dgm:spPr>
        <a:gradFill rotWithShape="0">
          <a:gsLst>
            <a:gs pos="0">
              <a:schemeClr val="accent3"/>
            </a:gs>
            <a:gs pos="100000">
              <a:schemeClr val="accent3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b="1" u="none" dirty="0" smtClean="0">
              <a:solidFill>
                <a:srgbClr val="000000"/>
              </a:solidFill>
            </a:rPr>
            <a:t>Preparation</a:t>
          </a:r>
          <a:r>
            <a:rPr lang="en-US" dirty="0" smtClean="0">
              <a:solidFill>
                <a:srgbClr val="000000"/>
              </a:solidFill>
            </a:rPr>
            <a:t>: </a:t>
          </a:r>
          <a:r>
            <a:rPr lang="en-US" dirty="0" smtClean="0">
              <a:solidFill>
                <a:srgbClr val="000000"/>
              </a:solidFill>
            </a:rPr>
            <a:t>Instructor </a:t>
          </a:r>
          <a:r>
            <a:rPr lang="en-US" dirty="0" smtClean="0">
              <a:solidFill>
                <a:srgbClr val="000000"/>
              </a:solidFill>
            </a:rPr>
            <a:t>reflects on challenges and needs, selects observation </a:t>
          </a:r>
          <a:r>
            <a:rPr lang="en-US" dirty="0" smtClean="0">
              <a:solidFill>
                <a:srgbClr val="000000"/>
              </a:solidFill>
            </a:rPr>
            <a:t>criteria, </a:t>
          </a:r>
          <a:r>
            <a:rPr lang="en-US" b="1" dirty="0" smtClean="0">
              <a:solidFill>
                <a:srgbClr val="000000"/>
              </a:solidFill>
            </a:rPr>
            <a:t>written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b="1" dirty="0" smtClean="0">
              <a:solidFill>
                <a:srgbClr val="000000"/>
              </a:solidFill>
            </a:rPr>
            <a:t>form</a:t>
          </a:r>
          <a:r>
            <a:rPr lang="en-US" dirty="0" smtClean="0">
              <a:solidFill>
                <a:srgbClr val="000000"/>
              </a:solidFill>
            </a:rPr>
            <a:t>.</a:t>
          </a:r>
          <a:endParaRPr lang="en-US" dirty="0">
            <a:solidFill>
              <a:srgbClr val="000000"/>
            </a:solidFill>
          </a:endParaRPr>
        </a:p>
      </dgm:t>
    </dgm:pt>
    <dgm:pt modelId="{1CBA6242-B80D-FF4F-A2CF-374F203CDDD8}" type="parTrans" cxnId="{69070EB2-1B3A-1B42-A111-CC7FFFDDCC66}">
      <dgm:prSet/>
      <dgm:spPr>
        <a:ln>
          <a:solidFill>
            <a:srgbClr val="660066"/>
          </a:solidFill>
        </a:ln>
      </dgm:spPr>
      <dgm:t>
        <a:bodyPr/>
        <a:lstStyle/>
        <a:p>
          <a:endParaRPr lang="en-US"/>
        </a:p>
      </dgm:t>
    </dgm:pt>
    <dgm:pt modelId="{1BC3A82F-D147-134C-AB8C-BE9A54C1F1A8}" type="sibTrans" cxnId="{69070EB2-1B3A-1B42-A111-CC7FFFDDCC66}">
      <dgm:prSet/>
      <dgm:spPr/>
      <dgm:t>
        <a:bodyPr/>
        <a:lstStyle/>
        <a:p>
          <a:endParaRPr lang="en-US"/>
        </a:p>
      </dgm:t>
    </dgm:pt>
    <dgm:pt modelId="{69CB28C9-7CE9-7A4F-A9C6-9BC951BAC5AD}">
      <dgm:prSet phldrT="[Text]"/>
      <dgm:spPr>
        <a:gradFill rotWithShape="0">
          <a:gsLst>
            <a:gs pos="0">
              <a:schemeClr val="accent3"/>
            </a:gs>
            <a:gs pos="100000">
              <a:schemeClr val="accent3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b="1" u="none" dirty="0" smtClean="0">
              <a:solidFill>
                <a:srgbClr val="000000"/>
              </a:solidFill>
            </a:rPr>
            <a:t>Preparation</a:t>
          </a:r>
          <a:r>
            <a:rPr lang="en-US" dirty="0" smtClean="0">
              <a:solidFill>
                <a:srgbClr val="000000"/>
              </a:solidFill>
            </a:rPr>
            <a:t>: </a:t>
          </a:r>
          <a:r>
            <a:rPr lang="en-US" b="0" dirty="0" smtClean="0">
              <a:solidFill>
                <a:srgbClr val="000000"/>
              </a:solidFill>
            </a:rPr>
            <a:t>Instructor and peer note critical incidents/transformative events during the class </a:t>
          </a:r>
          <a:r>
            <a:rPr lang="en-US" b="0" dirty="0" smtClean="0">
              <a:solidFill>
                <a:srgbClr val="000000"/>
              </a:solidFill>
            </a:rPr>
            <a:t>session, </a:t>
          </a:r>
          <a:r>
            <a:rPr lang="en-US" b="1" dirty="0" smtClean="0">
              <a:solidFill>
                <a:srgbClr val="000000"/>
              </a:solidFill>
            </a:rPr>
            <a:t>written form</a:t>
          </a:r>
          <a:endParaRPr lang="en-US" b="1" dirty="0">
            <a:solidFill>
              <a:srgbClr val="000000"/>
            </a:solidFill>
          </a:endParaRPr>
        </a:p>
      </dgm:t>
    </dgm:pt>
    <dgm:pt modelId="{A1F1FCD2-D148-E549-A3A1-B21A2498242E}" type="parTrans" cxnId="{5E45AFEE-DD00-1445-BC9C-9E28849DE3C7}">
      <dgm:prSet/>
      <dgm:spPr>
        <a:ln>
          <a:solidFill>
            <a:srgbClr val="660066"/>
          </a:solidFill>
        </a:ln>
      </dgm:spPr>
      <dgm:t>
        <a:bodyPr/>
        <a:lstStyle/>
        <a:p>
          <a:endParaRPr lang="en-US"/>
        </a:p>
      </dgm:t>
    </dgm:pt>
    <dgm:pt modelId="{233B3676-5991-4742-832C-54A6ACED2B12}" type="sibTrans" cxnId="{5E45AFEE-DD00-1445-BC9C-9E28849DE3C7}">
      <dgm:prSet/>
      <dgm:spPr/>
      <dgm:t>
        <a:bodyPr/>
        <a:lstStyle/>
        <a:p>
          <a:endParaRPr lang="en-US"/>
        </a:p>
      </dgm:t>
    </dgm:pt>
    <dgm:pt modelId="{2623A1F1-FA06-8C4B-A9A2-B5BF6CB146FA}">
      <dgm:prSet/>
      <dgm:spPr>
        <a:gradFill rotWithShape="0">
          <a:gsLst>
            <a:gs pos="0">
              <a:schemeClr val="accent4"/>
            </a:gs>
            <a:gs pos="100000">
              <a:schemeClr val="accent4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Post-Class Conference: </a:t>
          </a:r>
          <a:r>
            <a:rPr lang="en-US" dirty="0" smtClean="0">
              <a:solidFill>
                <a:schemeClr val="tx1"/>
              </a:solidFill>
            </a:rPr>
            <a:t>Peer &amp; instructor discuss class events and strategies for improvement </a:t>
          </a:r>
          <a:endParaRPr lang="en-US" dirty="0">
            <a:solidFill>
              <a:schemeClr val="tx1"/>
            </a:solidFill>
          </a:endParaRPr>
        </a:p>
      </dgm:t>
    </dgm:pt>
    <dgm:pt modelId="{D0F7467C-69C1-1648-83A3-7439D60EE243}" type="parTrans" cxnId="{42C3CD71-08F4-6B46-A1C2-72D6BAD73790}">
      <dgm:prSet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F437C9E9-D4D4-D74B-B649-DBB30265FCAE}" type="sibTrans" cxnId="{42C3CD71-08F4-6B46-A1C2-72D6BAD73790}">
      <dgm:prSet/>
      <dgm:spPr/>
      <dgm:t>
        <a:bodyPr/>
        <a:lstStyle/>
        <a:p>
          <a:endParaRPr lang="en-US"/>
        </a:p>
      </dgm:t>
    </dgm:pt>
    <dgm:pt modelId="{67D6DE6B-98B5-E24B-A969-BDFC5D98B16A}">
      <dgm:prSet/>
      <dgm:spPr>
        <a:gradFill rotWithShape="0">
          <a:gsLst>
            <a:gs pos="0">
              <a:schemeClr val="accent4"/>
            </a:gs>
            <a:gs pos="100000">
              <a:schemeClr val="accent4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Pre-class Conference</a:t>
          </a:r>
          <a:r>
            <a:rPr lang="en-US" dirty="0" smtClean="0">
              <a:solidFill>
                <a:srgbClr val="000000"/>
              </a:solidFill>
            </a:rPr>
            <a:t>: Peer &amp; instructor discuss </a:t>
          </a:r>
          <a:r>
            <a:rPr lang="en-US" b="1" dirty="0" smtClean="0">
              <a:solidFill>
                <a:srgbClr val="000000"/>
              </a:solidFill>
            </a:rPr>
            <a:t>form</a:t>
          </a:r>
          <a:r>
            <a:rPr lang="en-US" dirty="0" smtClean="0">
              <a:solidFill>
                <a:srgbClr val="000000"/>
              </a:solidFill>
            </a:rPr>
            <a:t>, and plan </a:t>
          </a:r>
          <a:r>
            <a:rPr lang="en-US" dirty="0" smtClean="0">
              <a:solidFill>
                <a:srgbClr val="000000"/>
              </a:solidFill>
            </a:rPr>
            <a:t>for observation</a:t>
          </a:r>
          <a:endParaRPr lang="en-US" dirty="0">
            <a:solidFill>
              <a:srgbClr val="000000"/>
            </a:solidFill>
          </a:endParaRPr>
        </a:p>
      </dgm:t>
    </dgm:pt>
    <dgm:pt modelId="{D9433E00-3D00-4440-B57F-492760D2C269}" type="parTrans" cxnId="{5BF28DB4-9913-384B-9036-63A4809826A7}">
      <dgm:prSet/>
      <dgm:spPr>
        <a:ln>
          <a:solidFill>
            <a:srgbClr val="660066"/>
          </a:solidFill>
        </a:ln>
      </dgm:spPr>
      <dgm:t>
        <a:bodyPr/>
        <a:lstStyle/>
        <a:p>
          <a:endParaRPr lang="en-US"/>
        </a:p>
      </dgm:t>
    </dgm:pt>
    <dgm:pt modelId="{6309AD65-4561-E840-9835-C691AA39BA29}" type="sibTrans" cxnId="{5BF28DB4-9913-384B-9036-63A4809826A7}">
      <dgm:prSet/>
      <dgm:spPr/>
      <dgm:t>
        <a:bodyPr/>
        <a:lstStyle/>
        <a:p>
          <a:endParaRPr lang="en-US"/>
        </a:p>
      </dgm:t>
    </dgm:pt>
    <dgm:pt modelId="{19420827-40D6-0E4A-A8FA-CAE16066FEC2}" type="pres">
      <dgm:prSet presAssocID="{E39CB81C-57D3-8846-8248-CFB7177EE9F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5E9C864-D614-5540-97D1-61EFCF55522B}" type="pres">
      <dgm:prSet presAssocID="{4714C51B-2ED7-5E40-AEFF-6C295FB91FC9}" presName="singleCycle" presStyleCnt="0"/>
      <dgm:spPr/>
      <dgm:t>
        <a:bodyPr/>
        <a:lstStyle/>
        <a:p>
          <a:endParaRPr lang="en-US"/>
        </a:p>
      </dgm:t>
    </dgm:pt>
    <dgm:pt modelId="{658DCE2C-BE9D-874E-86CA-28BD62E8331A}" type="pres">
      <dgm:prSet presAssocID="{4714C51B-2ED7-5E40-AEFF-6C295FB91FC9}" presName="singleCenter" presStyleLbl="node1" presStyleIdx="0" presStyleCnt="5" custScaleX="161905" custLinFactNeighborX="-193" custLinFactNeighborY="-390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068B32F-8012-2B4D-9868-73789E094DF4}" type="pres">
      <dgm:prSet presAssocID="{1CBA6242-B80D-FF4F-A2CF-374F203CDDD8}" presName="Name56" presStyleLbl="parChTrans1D2" presStyleIdx="0" presStyleCnt="4"/>
      <dgm:spPr/>
      <dgm:t>
        <a:bodyPr/>
        <a:lstStyle/>
        <a:p>
          <a:endParaRPr lang="en-US"/>
        </a:p>
      </dgm:t>
    </dgm:pt>
    <dgm:pt modelId="{96B3F668-8032-224E-A6B8-06EB09BA3F66}" type="pres">
      <dgm:prSet presAssocID="{5CB289DE-D983-2542-A5F6-09CE7CD2AF1C}" presName="text0" presStyleLbl="node1" presStyleIdx="1" presStyleCnt="5" custScaleX="318560" custScaleY="151220" custRadScaleRad="164673" custRadScaleInc="-128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4A91E-1133-DE45-B2EA-F522D94850D1}" type="pres">
      <dgm:prSet presAssocID="{D9433E00-3D00-4440-B57F-492760D2C269}" presName="Name56" presStyleLbl="parChTrans1D2" presStyleIdx="1" presStyleCnt="4"/>
      <dgm:spPr/>
      <dgm:t>
        <a:bodyPr/>
        <a:lstStyle/>
        <a:p>
          <a:endParaRPr lang="en-US"/>
        </a:p>
      </dgm:t>
    </dgm:pt>
    <dgm:pt modelId="{402A3D3C-2C0B-5C41-9D0E-A4BD007C2A13}" type="pres">
      <dgm:prSet presAssocID="{67D6DE6B-98B5-E24B-A969-BDFC5D98B16A}" presName="text0" presStyleLbl="node1" presStyleIdx="2" presStyleCnt="5" custScaleX="293416" custScaleY="144534" custRadScaleRad="161360" custRadScaleInc="-880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5AB6A-A0BB-0746-BE91-9785643E7566}" type="pres">
      <dgm:prSet presAssocID="{D0F7467C-69C1-1648-83A3-7439D60EE243}" presName="Name56" presStyleLbl="parChTrans1D2" presStyleIdx="2" presStyleCnt="4"/>
      <dgm:spPr/>
      <dgm:t>
        <a:bodyPr/>
        <a:lstStyle/>
        <a:p>
          <a:endParaRPr lang="en-US"/>
        </a:p>
      </dgm:t>
    </dgm:pt>
    <dgm:pt modelId="{923F897E-0599-DE45-9B73-BE04DBE614B1}" type="pres">
      <dgm:prSet presAssocID="{2623A1F1-FA06-8C4B-A9A2-B5BF6CB146FA}" presName="text0" presStyleLbl="node1" presStyleIdx="3" presStyleCnt="5" custScaleX="373735" custScaleY="159841" custRadScaleRad="153293" custRadScaleInc="-128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43F04-2BB6-4D4D-A828-313A6DAFBBC9}" type="pres">
      <dgm:prSet presAssocID="{A1F1FCD2-D148-E549-A3A1-B21A2498242E}" presName="Name56" presStyleLbl="parChTrans1D2" presStyleIdx="3" presStyleCnt="4"/>
      <dgm:spPr/>
      <dgm:t>
        <a:bodyPr/>
        <a:lstStyle/>
        <a:p>
          <a:endParaRPr lang="en-US"/>
        </a:p>
      </dgm:t>
    </dgm:pt>
    <dgm:pt modelId="{EAB83311-DB35-BA45-8EC2-541069DAF115}" type="pres">
      <dgm:prSet presAssocID="{69CB28C9-7CE9-7A4F-A9C6-9BC951BAC5AD}" presName="text0" presStyleLbl="node1" presStyleIdx="4" presStyleCnt="5" custScaleX="358975" custScaleY="149876" custRadScaleRad="153818" custRadScaleInc="-71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FF6C87-968D-6145-B5BE-2B65C71DC299}" type="presOf" srcId="{5CB289DE-D983-2542-A5F6-09CE7CD2AF1C}" destId="{96B3F668-8032-224E-A6B8-06EB09BA3F66}" srcOrd="0" destOrd="0" presId="urn:microsoft.com/office/officeart/2008/layout/RadialCluster"/>
    <dgm:cxn modelId="{AF09570A-B94D-5249-BB4A-460C39AEEFB3}" type="presOf" srcId="{D0F7467C-69C1-1648-83A3-7439D60EE243}" destId="{12D5AB6A-A0BB-0746-BE91-9785643E7566}" srcOrd="0" destOrd="0" presId="urn:microsoft.com/office/officeart/2008/layout/RadialCluster"/>
    <dgm:cxn modelId="{6BC8A1BC-8D3B-9A45-B7E4-BF17FDF4E3BB}" type="presOf" srcId="{A1F1FCD2-D148-E549-A3A1-B21A2498242E}" destId="{0A543F04-2BB6-4D4D-A828-313A6DAFBBC9}" srcOrd="0" destOrd="0" presId="urn:microsoft.com/office/officeart/2008/layout/RadialCluster"/>
    <dgm:cxn modelId="{7F4CAA5A-9158-8E43-932A-0F9629F9FF33}" type="presOf" srcId="{1CBA6242-B80D-FF4F-A2CF-374F203CDDD8}" destId="{D068B32F-8012-2B4D-9868-73789E094DF4}" srcOrd="0" destOrd="0" presId="urn:microsoft.com/office/officeart/2008/layout/RadialCluster"/>
    <dgm:cxn modelId="{5E45AFEE-DD00-1445-BC9C-9E28849DE3C7}" srcId="{4714C51B-2ED7-5E40-AEFF-6C295FB91FC9}" destId="{69CB28C9-7CE9-7A4F-A9C6-9BC951BAC5AD}" srcOrd="3" destOrd="0" parTransId="{A1F1FCD2-D148-E549-A3A1-B21A2498242E}" sibTransId="{233B3676-5991-4742-832C-54A6ACED2B12}"/>
    <dgm:cxn modelId="{F7F42820-8234-A949-8A4D-5830463E3FC6}" type="presOf" srcId="{4714C51B-2ED7-5E40-AEFF-6C295FB91FC9}" destId="{658DCE2C-BE9D-874E-86CA-28BD62E8331A}" srcOrd="0" destOrd="0" presId="urn:microsoft.com/office/officeart/2008/layout/RadialCluster"/>
    <dgm:cxn modelId="{F7CAECA9-720F-AD4A-AF2F-170DD07DE3DF}" type="presOf" srcId="{E39CB81C-57D3-8846-8248-CFB7177EE9F7}" destId="{19420827-40D6-0E4A-A8FA-CAE16066FEC2}" srcOrd="0" destOrd="0" presId="urn:microsoft.com/office/officeart/2008/layout/RadialCluster"/>
    <dgm:cxn modelId="{69070EB2-1B3A-1B42-A111-CC7FFFDDCC66}" srcId="{4714C51B-2ED7-5E40-AEFF-6C295FB91FC9}" destId="{5CB289DE-D983-2542-A5F6-09CE7CD2AF1C}" srcOrd="0" destOrd="0" parTransId="{1CBA6242-B80D-FF4F-A2CF-374F203CDDD8}" sibTransId="{1BC3A82F-D147-134C-AB8C-BE9A54C1F1A8}"/>
    <dgm:cxn modelId="{D51C1E52-60B8-DD40-927E-F18F334D56FD}" type="presOf" srcId="{69CB28C9-7CE9-7A4F-A9C6-9BC951BAC5AD}" destId="{EAB83311-DB35-BA45-8EC2-541069DAF115}" srcOrd="0" destOrd="0" presId="urn:microsoft.com/office/officeart/2008/layout/RadialCluster"/>
    <dgm:cxn modelId="{FD056C3D-31BD-3340-9D82-62129B6C0FCA}" type="presOf" srcId="{D9433E00-3D00-4440-B57F-492760D2C269}" destId="{10C4A91E-1133-DE45-B2EA-F522D94850D1}" srcOrd="0" destOrd="0" presId="urn:microsoft.com/office/officeart/2008/layout/RadialCluster"/>
    <dgm:cxn modelId="{55991477-FD61-0444-A376-DFDD5F00A58A}" srcId="{E39CB81C-57D3-8846-8248-CFB7177EE9F7}" destId="{4714C51B-2ED7-5E40-AEFF-6C295FB91FC9}" srcOrd="0" destOrd="0" parTransId="{AC1A6377-AB43-C047-AB08-BA019A7B86BA}" sibTransId="{E09F793C-D533-0746-B208-B09860D9CDE6}"/>
    <dgm:cxn modelId="{42C3CD71-08F4-6B46-A1C2-72D6BAD73790}" srcId="{4714C51B-2ED7-5E40-AEFF-6C295FB91FC9}" destId="{2623A1F1-FA06-8C4B-A9A2-B5BF6CB146FA}" srcOrd="2" destOrd="0" parTransId="{D0F7467C-69C1-1648-83A3-7439D60EE243}" sibTransId="{F437C9E9-D4D4-D74B-B649-DBB30265FCAE}"/>
    <dgm:cxn modelId="{5BF28DB4-9913-384B-9036-63A4809826A7}" srcId="{4714C51B-2ED7-5E40-AEFF-6C295FB91FC9}" destId="{67D6DE6B-98B5-E24B-A969-BDFC5D98B16A}" srcOrd="1" destOrd="0" parTransId="{D9433E00-3D00-4440-B57F-492760D2C269}" sibTransId="{6309AD65-4561-E840-9835-C691AA39BA29}"/>
    <dgm:cxn modelId="{6C8F5929-12BB-AB47-A4B8-34907301BAC2}" type="presOf" srcId="{2623A1F1-FA06-8C4B-A9A2-B5BF6CB146FA}" destId="{923F897E-0599-DE45-9B73-BE04DBE614B1}" srcOrd="0" destOrd="0" presId="urn:microsoft.com/office/officeart/2008/layout/RadialCluster"/>
    <dgm:cxn modelId="{57546D50-B337-6E4D-8C9E-7DAB35274E7C}" type="presOf" srcId="{67D6DE6B-98B5-E24B-A969-BDFC5D98B16A}" destId="{402A3D3C-2C0B-5C41-9D0E-A4BD007C2A13}" srcOrd="0" destOrd="0" presId="urn:microsoft.com/office/officeart/2008/layout/RadialCluster"/>
    <dgm:cxn modelId="{2209AF5F-B3AE-8B41-A003-0618E87FA574}" type="presParOf" srcId="{19420827-40D6-0E4A-A8FA-CAE16066FEC2}" destId="{25E9C864-D614-5540-97D1-61EFCF55522B}" srcOrd="0" destOrd="0" presId="urn:microsoft.com/office/officeart/2008/layout/RadialCluster"/>
    <dgm:cxn modelId="{D0FE89CB-895A-5241-B516-1730C93C8931}" type="presParOf" srcId="{25E9C864-D614-5540-97D1-61EFCF55522B}" destId="{658DCE2C-BE9D-874E-86CA-28BD62E8331A}" srcOrd="0" destOrd="0" presId="urn:microsoft.com/office/officeart/2008/layout/RadialCluster"/>
    <dgm:cxn modelId="{51E7FDFC-330E-8244-B1EE-E6C56D27738E}" type="presParOf" srcId="{25E9C864-D614-5540-97D1-61EFCF55522B}" destId="{D068B32F-8012-2B4D-9868-73789E094DF4}" srcOrd="1" destOrd="0" presId="urn:microsoft.com/office/officeart/2008/layout/RadialCluster"/>
    <dgm:cxn modelId="{C4B5C102-FB49-B844-B0A8-CA8881B5D0EA}" type="presParOf" srcId="{25E9C864-D614-5540-97D1-61EFCF55522B}" destId="{96B3F668-8032-224E-A6B8-06EB09BA3F66}" srcOrd="2" destOrd="0" presId="urn:microsoft.com/office/officeart/2008/layout/RadialCluster"/>
    <dgm:cxn modelId="{8B33342B-5940-354B-B7A8-283DCA476883}" type="presParOf" srcId="{25E9C864-D614-5540-97D1-61EFCF55522B}" destId="{10C4A91E-1133-DE45-B2EA-F522D94850D1}" srcOrd="3" destOrd="0" presId="urn:microsoft.com/office/officeart/2008/layout/RadialCluster"/>
    <dgm:cxn modelId="{0CA1DD55-01ED-1747-9906-D2F618740D03}" type="presParOf" srcId="{25E9C864-D614-5540-97D1-61EFCF55522B}" destId="{402A3D3C-2C0B-5C41-9D0E-A4BD007C2A13}" srcOrd="4" destOrd="0" presId="urn:microsoft.com/office/officeart/2008/layout/RadialCluster"/>
    <dgm:cxn modelId="{B2834E0F-E4E7-9048-9A39-3E402EBA43FA}" type="presParOf" srcId="{25E9C864-D614-5540-97D1-61EFCF55522B}" destId="{12D5AB6A-A0BB-0746-BE91-9785643E7566}" srcOrd="5" destOrd="0" presId="urn:microsoft.com/office/officeart/2008/layout/RadialCluster"/>
    <dgm:cxn modelId="{45BB03B5-8EC3-254F-862C-4092A7767D5B}" type="presParOf" srcId="{25E9C864-D614-5540-97D1-61EFCF55522B}" destId="{923F897E-0599-DE45-9B73-BE04DBE614B1}" srcOrd="6" destOrd="0" presId="urn:microsoft.com/office/officeart/2008/layout/RadialCluster"/>
    <dgm:cxn modelId="{59CD93F7-D36D-C343-9C8E-8CFF9A655CB8}" type="presParOf" srcId="{25E9C864-D614-5540-97D1-61EFCF55522B}" destId="{0A543F04-2BB6-4D4D-A828-313A6DAFBBC9}" srcOrd="7" destOrd="0" presId="urn:microsoft.com/office/officeart/2008/layout/RadialCluster"/>
    <dgm:cxn modelId="{EC3888FB-F78F-8B45-A0D0-37C169E7E346}" type="presParOf" srcId="{25E9C864-D614-5540-97D1-61EFCF55522B}" destId="{EAB83311-DB35-BA45-8EC2-541069DAF115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DCE2C-BE9D-874E-86CA-28BD62E8331A}">
      <dsp:nvSpPr>
        <dsp:cNvPr id="0" name=""/>
        <dsp:cNvSpPr/>
      </dsp:nvSpPr>
      <dsp:spPr>
        <a:xfrm>
          <a:off x="2950116" y="1653271"/>
          <a:ext cx="2553792" cy="1577340"/>
        </a:xfrm>
        <a:prstGeom prst="roundRect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>
              <a:solidFill>
                <a:schemeClr val="bg1"/>
              </a:solidFill>
            </a:rPr>
            <a:t>Classroom Experience</a:t>
          </a:r>
          <a:endParaRPr lang="en-US" sz="3500" kern="1200">
            <a:solidFill>
              <a:schemeClr val="bg1"/>
            </a:solidFill>
          </a:endParaRPr>
        </a:p>
      </dsp:txBody>
      <dsp:txXfrm>
        <a:off x="3027115" y="1730270"/>
        <a:ext cx="2399794" cy="1423342"/>
      </dsp:txXfrm>
    </dsp:sp>
    <dsp:sp modelId="{D068B32F-8012-2B4D-9868-73789E094DF4}">
      <dsp:nvSpPr>
        <dsp:cNvPr id="0" name=""/>
        <dsp:cNvSpPr/>
      </dsp:nvSpPr>
      <dsp:spPr>
        <a:xfrm rot="12812892">
          <a:off x="2873423" y="1603773"/>
          <a:ext cx="1791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134" y="0"/>
              </a:lnTo>
            </a:path>
          </a:pathLst>
        </a:custGeom>
        <a:noFill/>
        <a:ln w="9525" cap="flat" cmpd="sng" algn="ctr">
          <a:solidFill>
            <a:srgbClr val="660066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3F668-8032-224E-A6B8-06EB09BA3F66}">
      <dsp:nvSpPr>
        <dsp:cNvPr id="0" name=""/>
        <dsp:cNvSpPr/>
      </dsp:nvSpPr>
      <dsp:spPr>
        <a:xfrm>
          <a:off x="0" y="-43844"/>
          <a:ext cx="3366598" cy="1598119"/>
        </a:xfrm>
        <a:prstGeom prst="roundRect">
          <a:avLst/>
        </a:prstGeom>
        <a:gradFill rotWithShape="0">
          <a:gsLst>
            <a:gs pos="0">
              <a:schemeClr val="accent3"/>
            </a:gs>
            <a:gs pos="100000">
              <a:schemeClr val="accent3">
                <a:lumMod val="20000"/>
                <a:lumOff val="8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none" kern="1200" dirty="0" smtClean="0">
              <a:solidFill>
                <a:srgbClr val="000000"/>
              </a:solidFill>
            </a:rPr>
            <a:t>Preparation</a:t>
          </a:r>
          <a:r>
            <a:rPr lang="en-US" sz="2200" kern="1200" dirty="0" smtClean="0">
              <a:solidFill>
                <a:srgbClr val="000000"/>
              </a:solidFill>
            </a:rPr>
            <a:t>: </a:t>
          </a:r>
          <a:r>
            <a:rPr lang="en-US" sz="2200" kern="1200" dirty="0" smtClean="0">
              <a:solidFill>
                <a:srgbClr val="000000"/>
              </a:solidFill>
            </a:rPr>
            <a:t>Instructor </a:t>
          </a:r>
          <a:r>
            <a:rPr lang="en-US" sz="2200" kern="1200" dirty="0" smtClean="0">
              <a:solidFill>
                <a:srgbClr val="000000"/>
              </a:solidFill>
            </a:rPr>
            <a:t>reflects on challenges and needs, selects observation </a:t>
          </a:r>
          <a:r>
            <a:rPr lang="en-US" sz="2200" kern="1200" dirty="0" smtClean="0">
              <a:solidFill>
                <a:srgbClr val="000000"/>
              </a:solidFill>
            </a:rPr>
            <a:t>criteria, </a:t>
          </a:r>
          <a:r>
            <a:rPr lang="en-US" sz="2200" b="1" kern="1200" dirty="0" smtClean="0">
              <a:solidFill>
                <a:srgbClr val="000000"/>
              </a:solidFill>
            </a:rPr>
            <a:t>written</a:t>
          </a:r>
          <a:r>
            <a:rPr lang="en-US" sz="2200" kern="1200" dirty="0" smtClean="0">
              <a:solidFill>
                <a:srgbClr val="000000"/>
              </a:solidFill>
            </a:rPr>
            <a:t> </a:t>
          </a:r>
          <a:r>
            <a:rPr lang="en-US" sz="2200" b="1" kern="1200" dirty="0" smtClean="0">
              <a:solidFill>
                <a:srgbClr val="000000"/>
              </a:solidFill>
            </a:rPr>
            <a:t>form</a:t>
          </a:r>
          <a:r>
            <a:rPr lang="en-US" sz="2200" kern="1200" dirty="0" smtClean="0">
              <a:solidFill>
                <a:srgbClr val="000000"/>
              </a:solidFill>
            </a:rPr>
            <a:t>.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78014" y="34170"/>
        <a:ext cx="3210570" cy="1442091"/>
      </dsp:txXfrm>
    </dsp:sp>
    <dsp:sp modelId="{10C4A91E-1133-DE45-B2EA-F522D94850D1}">
      <dsp:nvSpPr>
        <dsp:cNvPr id="0" name=""/>
        <dsp:cNvSpPr/>
      </dsp:nvSpPr>
      <dsp:spPr>
        <a:xfrm rot="19465574">
          <a:off x="5309501" y="1590366"/>
          <a:ext cx="2162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262" y="0"/>
              </a:lnTo>
            </a:path>
          </a:pathLst>
        </a:custGeom>
        <a:noFill/>
        <a:ln w="9525" cap="flat" cmpd="sng" algn="ctr">
          <a:solidFill>
            <a:srgbClr val="660066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A3D3C-2C0B-5C41-9D0E-A4BD007C2A13}">
      <dsp:nvSpPr>
        <dsp:cNvPr id="0" name=""/>
        <dsp:cNvSpPr/>
      </dsp:nvSpPr>
      <dsp:spPr>
        <a:xfrm>
          <a:off x="5022946" y="0"/>
          <a:ext cx="3100872" cy="1527461"/>
        </a:xfrm>
        <a:prstGeom prst="roundRect">
          <a:avLst/>
        </a:prstGeom>
        <a:gradFill rotWithShape="0">
          <a:gsLst>
            <a:gs pos="0">
              <a:schemeClr val="accent4"/>
            </a:gs>
            <a:gs pos="100000">
              <a:schemeClr val="accent4">
                <a:lumMod val="20000"/>
                <a:lumOff val="8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0000"/>
              </a:solidFill>
            </a:rPr>
            <a:t>Pre-class Conference</a:t>
          </a:r>
          <a:r>
            <a:rPr lang="en-US" sz="2200" kern="1200" dirty="0" smtClean="0">
              <a:solidFill>
                <a:srgbClr val="000000"/>
              </a:solidFill>
            </a:rPr>
            <a:t>: Peer &amp; instructor discuss </a:t>
          </a:r>
          <a:r>
            <a:rPr lang="en-US" sz="2200" b="1" kern="1200" dirty="0" smtClean="0">
              <a:solidFill>
                <a:srgbClr val="000000"/>
              </a:solidFill>
            </a:rPr>
            <a:t>form</a:t>
          </a:r>
          <a:r>
            <a:rPr lang="en-US" sz="2200" kern="1200" dirty="0" smtClean="0">
              <a:solidFill>
                <a:srgbClr val="000000"/>
              </a:solidFill>
            </a:rPr>
            <a:t>, and plan </a:t>
          </a:r>
          <a:r>
            <a:rPr lang="en-US" sz="2200" kern="1200" dirty="0" smtClean="0">
              <a:solidFill>
                <a:srgbClr val="000000"/>
              </a:solidFill>
            </a:rPr>
            <a:t>for observation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097510" y="74564"/>
        <a:ext cx="2951744" cy="1378333"/>
      </dsp:txXfrm>
    </dsp:sp>
    <dsp:sp modelId="{12D5AB6A-A0BB-0746-BE91-9785643E7566}">
      <dsp:nvSpPr>
        <dsp:cNvPr id="0" name=""/>
        <dsp:cNvSpPr/>
      </dsp:nvSpPr>
      <dsp:spPr>
        <a:xfrm rot="2667212">
          <a:off x="4979311" y="3356790"/>
          <a:ext cx="3603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339" y="0"/>
              </a:lnTo>
            </a:path>
          </a:pathLst>
        </a:custGeom>
        <a:noFill/>
        <a:ln w="9525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F897E-0599-DE45-9B73-BE04DBE614B1}">
      <dsp:nvSpPr>
        <dsp:cNvPr id="0" name=""/>
        <dsp:cNvSpPr/>
      </dsp:nvSpPr>
      <dsp:spPr>
        <a:xfrm>
          <a:off x="4174120" y="3482968"/>
          <a:ext cx="3949698" cy="1689228"/>
        </a:xfrm>
        <a:prstGeom prst="roundRect">
          <a:avLst/>
        </a:prstGeom>
        <a:gradFill rotWithShape="0">
          <a:gsLst>
            <a:gs pos="0">
              <a:schemeClr val="accent4"/>
            </a:gs>
            <a:gs pos="100000">
              <a:schemeClr val="accent4">
                <a:lumMod val="20000"/>
                <a:lumOff val="8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</a:rPr>
            <a:t>Post-Class Conference: </a:t>
          </a:r>
          <a:r>
            <a:rPr lang="en-US" sz="2500" kern="1200" dirty="0" smtClean="0">
              <a:solidFill>
                <a:schemeClr val="tx1"/>
              </a:solidFill>
            </a:rPr>
            <a:t>Peer &amp; instructor discuss class events and strategies for improvement 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256581" y="3565429"/>
        <a:ext cx="3784776" cy="1524306"/>
      </dsp:txXfrm>
    </dsp:sp>
    <dsp:sp modelId="{0A543F04-2BB6-4D4D-A828-313A6DAFBBC9}">
      <dsp:nvSpPr>
        <dsp:cNvPr id="0" name=""/>
        <dsp:cNvSpPr/>
      </dsp:nvSpPr>
      <dsp:spPr>
        <a:xfrm rot="8465211">
          <a:off x="2824809" y="3380839"/>
          <a:ext cx="4783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8323" y="0"/>
              </a:lnTo>
            </a:path>
          </a:pathLst>
        </a:custGeom>
        <a:noFill/>
        <a:ln w="9525" cap="flat" cmpd="sng" algn="ctr">
          <a:solidFill>
            <a:srgbClr val="660066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83311-DB35-BA45-8EC2-541069DAF115}">
      <dsp:nvSpPr>
        <dsp:cNvPr id="0" name=""/>
        <dsp:cNvSpPr/>
      </dsp:nvSpPr>
      <dsp:spPr>
        <a:xfrm>
          <a:off x="0" y="3531067"/>
          <a:ext cx="3793711" cy="1583916"/>
        </a:xfrm>
        <a:prstGeom prst="roundRect">
          <a:avLst/>
        </a:prstGeom>
        <a:gradFill rotWithShape="0">
          <a:gsLst>
            <a:gs pos="0">
              <a:schemeClr val="accent3"/>
            </a:gs>
            <a:gs pos="100000">
              <a:schemeClr val="accent3">
                <a:lumMod val="20000"/>
                <a:lumOff val="8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none" kern="1200" dirty="0" smtClean="0">
              <a:solidFill>
                <a:srgbClr val="000000"/>
              </a:solidFill>
            </a:rPr>
            <a:t>Preparation</a:t>
          </a:r>
          <a:r>
            <a:rPr lang="en-US" sz="2200" kern="1200" dirty="0" smtClean="0">
              <a:solidFill>
                <a:srgbClr val="000000"/>
              </a:solidFill>
            </a:rPr>
            <a:t>: </a:t>
          </a:r>
          <a:r>
            <a:rPr lang="en-US" sz="2200" b="0" kern="1200" dirty="0" smtClean="0">
              <a:solidFill>
                <a:srgbClr val="000000"/>
              </a:solidFill>
            </a:rPr>
            <a:t>Instructor and peer note critical incidents/transformative events during the class </a:t>
          </a:r>
          <a:r>
            <a:rPr lang="en-US" sz="2200" b="0" kern="1200" dirty="0" smtClean="0">
              <a:solidFill>
                <a:srgbClr val="000000"/>
              </a:solidFill>
            </a:rPr>
            <a:t>session, </a:t>
          </a:r>
          <a:r>
            <a:rPr lang="en-US" sz="2200" b="1" kern="1200" dirty="0" smtClean="0">
              <a:solidFill>
                <a:srgbClr val="000000"/>
              </a:solidFill>
            </a:rPr>
            <a:t>written form</a:t>
          </a:r>
          <a:endParaRPr lang="en-US" sz="2200" b="1" kern="1200" dirty="0">
            <a:solidFill>
              <a:srgbClr val="000000"/>
            </a:solidFill>
          </a:endParaRPr>
        </a:p>
      </dsp:txBody>
      <dsp:txXfrm>
        <a:off x="77320" y="3608387"/>
        <a:ext cx="3639071" cy="1429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4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7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49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572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6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8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12D0-5E58-0E42-AF7F-970CB8AB033C}" type="datetimeFigureOut">
              <a:rPr lang="en-US" smtClean="0"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A8438-8CF8-8644-AA0E-3CF922A16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1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Facilitating Feedback in Teaching FLC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Norris Armstrong, </a:t>
            </a:r>
            <a:r>
              <a:rPr lang="en-US" dirty="0" smtClean="0"/>
              <a:t>Peggy Brickman, Jennifer George, Jeff Howells , Peggy </a:t>
            </a:r>
            <a:r>
              <a:rPr lang="en-US" dirty="0" err="1" smtClean="0"/>
              <a:t>Kreshel</a:t>
            </a:r>
            <a:r>
              <a:rPr lang="en-US" dirty="0" smtClean="0"/>
              <a:t>, Jill McCourt, Kristen Miller, Montgomery Wolf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2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Examined literature to review the problems with existing systems of instructional feedback.</a:t>
            </a:r>
          </a:p>
          <a:p>
            <a:r>
              <a:rPr lang="en-US" dirty="0" smtClean="0"/>
              <a:t>Began Drafting a Peer Observation Handbook for Departments </a:t>
            </a:r>
          </a:p>
          <a:p>
            <a:r>
              <a:rPr lang="en-US" dirty="0" smtClean="0"/>
              <a:t>Implemented a Collaborative Peer Observation Model with Worksheets to guide faculty through the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3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"/>
            <a:ext cx="8229600" cy="1143000"/>
          </a:xfrm>
        </p:spPr>
        <p:txBody>
          <a:bodyPr/>
          <a:lstStyle/>
          <a:p>
            <a:r>
              <a:rPr lang="en-US" dirty="0" smtClean="0"/>
              <a:t>Model for Providing Feedback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79092245"/>
              </p:ext>
            </p:extLst>
          </p:nvPr>
        </p:nvGraphicFramePr>
        <p:xfrm>
          <a:off x="537979" y="1295400"/>
          <a:ext cx="81238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936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135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Facilitating Feedback in Teaching FLC</vt:lpstr>
      <vt:lpstr>Products</vt:lpstr>
      <vt:lpstr>Model for Providing Feedback</vt:lpstr>
    </vt:vector>
  </TitlesOfParts>
  <Company>UGA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Facilitating Feedback in Teaching FLC</dc:title>
  <dc:creator>Peggy Brickman</dc:creator>
  <cp:lastModifiedBy>Peggy Brickman</cp:lastModifiedBy>
  <cp:revision>3</cp:revision>
  <dcterms:created xsi:type="dcterms:W3CDTF">2015-04-17T14:29:10Z</dcterms:created>
  <dcterms:modified xsi:type="dcterms:W3CDTF">2015-04-17T14:47:37Z</dcterms:modified>
</cp:coreProperties>
</file>